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Inria Sans"/>
      <p:regular r:id="rId19"/>
      <p:bold r:id="rId20"/>
      <p:italic r:id="rId21"/>
      <p:boldItalic r:id="rId22"/>
    </p:embeddedFont>
    <p:embeddedFont>
      <p:font typeface="Didact Gothic"/>
      <p:regular r:id="rId23"/>
    </p:embeddedFont>
    <p:embeddedFont>
      <p:font typeface="Old Standard TT"/>
      <p:regular r:id="rId24"/>
      <p:bold r:id="rId25"/>
      <p:italic r:id="rId26"/>
    </p:embeddedFont>
    <p:embeddedFont>
      <p:font typeface="Montserrat ExtraBold"/>
      <p:bold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riaSans-bold.fntdata"/><Relationship Id="rId22" Type="http://schemas.openxmlformats.org/officeDocument/2006/relationships/font" Target="fonts/InriaSans-boldItalic.fntdata"/><Relationship Id="rId21" Type="http://schemas.openxmlformats.org/officeDocument/2006/relationships/font" Target="fonts/InriaSans-italic.fntdata"/><Relationship Id="rId24" Type="http://schemas.openxmlformats.org/officeDocument/2006/relationships/font" Target="fonts/OldStandardTT-regular.fntdata"/><Relationship Id="rId23" Type="http://schemas.openxmlformats.org/officeDocument/2006/relationships/font" Target="fonts/DidactGothic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ldStandardTT-italic.fntdata"/><Relationship Id="rId25" Type="http://schemas.openxmlformats.org/officeDocument/2006/relationships/font" Target="fonts/OldStandardTT-bold.fntdata"/><Relationship Id="rId28" Type="http://schemas.openxmlformats.org/officeDocument/2006/relationships/font" Target="fonts/MontserratExtraBold-boldItalic.fntdata"/><Relationship Id="rId27" Type="http://schemas.openxmlformats.org/officeDocument/2006/relationships/font" Target="fonts/MontserratExtraBo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InriaSans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1dd3286a6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1dd3286a6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647cdeb1b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647cdeb1b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df404932a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df404932a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a9689adbf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a9689adbf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647cdeb1b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647cdeb1b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bd6c00e73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bd6c00e73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99f2f57a71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99f2f57a71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99f2f57a71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99f2f57a71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a9689adbf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a9689adbf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a9689adbf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a9689adbf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a9689adbf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a9689adbf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647cdeb1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647cdeb1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647cdeb1b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647cdeb1b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a9689adbf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a9689adbf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484100" y="1479650"/>
            <a:ext cx="6175800" cy="16404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2" name="Google Shape;12;p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Google Shape;18;p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/>
          <p:nvPr>
            <p:ph hasCustomPrompt="1" type="title"/>
          </p:nvPr>
        </p:nvSpPr>
        <p:spPr>
          <a:xfrm>
            <a:off x="713100" y="1249247"/>
            <a:ext cx="7717800" cy="2100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6" name="Google Shape;106;p11"/>
          <p:cNvSpPr txBox="1"/>
          <p:nvPr>
            <p:ph idx="1" type="subTitle"/>
          </p:nvPr>
        </p:nvSpPr>
        <p:spPr>
          <a:xfrm>
            <a:off x="2453425" y="3349547"/>
            <a:ext cx="4237200" cy="53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07" name="Google Shape;107;p1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08" name="Google Shape;108;p1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11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0" name="Google Shape;110;p1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1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11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" name="Google Shape;113;p11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4" name="Google Shape;114;p11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1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/>
          <p:nvPr>
            <p:ph type="title"/>
          </p:nvPr>
        </p:nvSpPr>
        <p:spPr>
          <a:xfrm>
            <a:off x="1380631" y="1148650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13"/>
          <p:cNvSpPr txBox="1"/>
          <p:nvPr>
            <p:ph hasCustomPrompt="1" idx="2" type="title"/>
          </p:nvPr>
        </p:nvSpPr>
        <p:spPr>
          <a:xfrm>
            <a:off x="4962573" y="2352463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idx="1" type="subTitle"/>
          </p:nvPr>
        </p:nvSpPr>
        <p:spPr>
          <a:xfrm>
            <a:off x="843710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21" name="Google Shape;121;p13"/>
          <p:cNvSpPr txBox="1"/>
          <p:nvPr>
            <p:ph idx="3" type="title"/>
          </p:nvPr>
        </p:nvSpPr>
        <p:spPr>
          <a:xfrm>
            <a:off x="1378248" y="2352463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" name="Google Shape;122;p13"/>
          <p:cNvSpPr txBox="1"/>
          <p:nvPr>
            <p:ph hasCustomPrompt="1" idx="4" type="title"/>
          </p:nvPr>
        </p:nvSpPr>
        <p:spPr>
          <a:xfrm>
            <a:off x="840948" y="2352463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/>
          <p:nvPr>
            <p:ph idx="5" type="subTitle"/>
          </p:nvPr>
        </p:nvSpPr>
        <p:spPr>
          <a:xfrm>
            <a:off x="840947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24" name="Google Shape;124;p13"/>
          <p:cNvSpPr txBox="1"/>
          <p:nvPr>
            <p:ph idx="6" type="title"/>
          </p:nvPr>
        </p:nvSpPr>
        <p:spPr>
          <a:xfrm>
            <a:off x="1380631" y="3556275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" name="Google Shape;125;p13"/>
          <p:cNvSpPr txBox="1"/>
          <p:nvPr>
            <p:ph hasCustomPrompt="1" idx="7" type="title"/>
          </p:nvPr>
        </p:nvSpPr>
        <p:spPr>
          <a:xfrm>
            <a:off x="843091" y="3556275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/>
          <p:nvPr>
            <p:ph idx="8" type="subTitle"/>
          </p:nvPr>
        </p:nvSpPr>
        <p:spPr>
          <a:xfrm>
            <a:off x="843710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27" name="Google Shape;127;p13"/>
          <p:cNvSpPr txBox="1"/>
          <p:nvPr>
            <p:ph idx="9" type="title"/>
          </p:nvPr>
        </p:nvSpPr>
        <p:spPr>
          <a:xfrm>
            <a:off x="5502253" y="1148650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" name="Google Shape;128;p13"/>
          <p:cNvSpPr txBox="1"/>
          <p:nvPr>
            <p:ph hasCustomPrompt="1" idx="13" type="title"/>
          </p:nvPr>
        </p:nvSpPr>
        <p:spPr>
          <a:xfrm>
            <a:off x="4964707" y="1148650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/>
          <p:nvPr>
            <p:ph idx="14" type="subTitle"/>
          </p:nvPr>
        </p:nvSpPr>
        <p:spPr>
          <a:xfrm>
            <a:off x="4965334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0" name="Google Shape;130;p13"/>
          <p:cNvSpPr txBox="1"/>
          <p:nvPr>
            <p:ph idx="15" type="title"/>
          </p:nvPr>
        </p:nvSpPr>
        <p:spPr>
          <a:xfrm>
            <a:off x="5499872" y="2352463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" name="Google Shape;131;p13"/>
          <p:cNvSpPr txBox="1"/>
          <p:nvPr>
            <p:ph hasCustomPrompt="1" idx="16" type="title"/>
          </p:nvPr>
        </p:nvSpPr>
        <p:spPr>
          <a:xfrm>
            <a:off x="843091" y="1148650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/>
          <p:nvPr>
            <p:ph idx="17" type="subTitle"/>
          </p:nvPr>
        </p:nvSpPr>
        <p:spPr>
          <a:xfrm>
            <a:off x="4962571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3" name="Google Shape;133;p13"/>
          <p:cNvSpPr txBox="1"/>
          <p:nvPr>
            <p:ph idx="18" type="title"/>
          </p:nvPr>
        </p:nvSpPr>
        <p:spPr>
          <a:xfrm>
            <a:off x="5502253" y="3556275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" name="Google Shape;134;p13"/>
          <p:cNvSpPr txBox="1"/>
          <p:nvPr>
            <p:ph hasCustomPrompt="1" idx="19" type="title"/>
          </p:nvPr>
        </p:nvSpPr>
        <p:spPr>
          <a:xfrm>
            <a:off x="4964707" y="3556275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/>
          <p:nvPr>
            <p:ph idx="20" type="subTitle"/>
          </p:nvPr>
        </p:nvSpPr>
        <p:spPr>
          <a:xfrm>
            <a:off x="4965334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6" name="Google Shape;136;p13"/>
          <p:cNvSpPr txBox="1"/>
          <p:nvPr>
            <p:ph idx="21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37" name="Google Shape;137;p1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38" name="Google Shape;138;p1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" name="Google Shape;139;p1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Google Shape;140;p1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1" name="Google Shape;141;p1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type="title"/>
          </p:nvPr>
        </p:nvSpPr>
        <p:spPr>
          <a:xfrm>
            <a:off x="1076100" y="1482813"/>
            <a:ext cx="7002000" cy="1413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idx="1" type="subTitle"/>
          </p:nvPr>
        </p:nvSpPr>
        <p:spPr>
          <a:xfrm>
            <a:off x="2045700" y="3106513"/>
            <a:ext cx="5062800" cy="57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5" name="Google Shape;145;p1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46" name="Google Shape;146;p1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" name="Google Shape;147;p1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" name="Google Shape;148;p1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" name="Google Shape;149;p1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" name="Google Shape;150;p1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" name="Google Shape;151;p1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2" name="Google Shape;152;p1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 txBox="1"/>
          <p:nvPr>
            <p:ph type="title"/>
          </p:nvPr>
        </p:nvSpPr>
        <p:spPr>
          <a:xfrm>
            <a:off x="2642550" y="2977131"/>
            <a:ext cx="3858900" cy="531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6" name="Google Shape;156;p15"/>
          <p:cNvSpPr txBox="1"/>
          <p:nvPr>
            <p:ph idx="1" type="subTitle"/>
          </p:nvPr>
        </p:nvSpPr>
        <p:spPr>
          <a:xfrm>
            <a:off x="1714500" y="1634469"/>
            <a:ext cx="5715000" cy="1203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57" name="Google Shape;157;p1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58" name="Google Shape;158;p15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9" name="Google Shape;159;p1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0" name="Google Shape;160;p15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15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2" name="Google Shape;162;p1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3" name="Google Shape;163;p1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4" name="Google Shape;164;p15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 flipH="1">
            <a:off x="4638075" y="1477141"/>
            <a:ext cx="3692100" cy="1480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subTitle"/>
          </p:nvPr>
        </p:nvSpPr>
        <p:spPr>
          <a:xfrm flipH="1">
            <a:off x="4637975" y="3130175"/>
            <a:ext cx="3525900" cy="810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9" name="Google Shape;169;p1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70" name="Google Shape;170;p1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" name="Google Shape;171;p1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2" name="Google Shape;172;p1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"/>
          <p:cNvSpPr txBox="1"/>
          <p:nvPr>
            <p:ph type="title"/>
          </p:nvPr>
        </p:nvSpPr>
        <p:spPr>
          <a:xfrm>
            <a:off x="880000" y="1353625"/>
            <a:ext cx="3571200" cy="119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5" name="Google Shape;175;p17"/>
          <p:cNvSpPr txBox="1"/>
          <p:nvPr>
            <p:ph idx="1" type="subTitle"/>
          </p:nvPr>
        </p:nvSpPr>
        <p:spPr>
          <a:xfrm>
            <a:off x="879825" y="2709575"/>
            <a:ext cx="3353700" cy="1080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6" name="Google Shape;176;p1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77" name="Google Shape;177;p17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8" name="Google Shape;178;p1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9" name="Google Shape;179;p17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0" name="Google Shape;180;p17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1" name="Google Shape;181;p1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1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3" name="Google Shape;183;p17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7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87" name="Google Shape;187;p1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" name="Google Shape;188;p1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9" name="Google Shape;189;p1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0" name="Google Shape;190;p18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 txBox="1"/>
          <p:nvPr>
            <p:ph type="title"/>
          </p:nvPr>
        </p:nvSpPr>
        <p:spPr>
          <a:xfrm>
            <a:off x="1094861" y="11013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2" name="Google Shape;192;p18"/>
          <p:cNvSpPr txBox="1"/>
          <p:nvPr>
            <p:ph idx="1" type="subTitle"/>
          </p:nvPr>
        </p:nvSpPr>
        <p:spPr>
          <a:xfrm>
            <a:off x="1094861" y="15064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8"/>
          <p:cNvSpPr txBox="1"/>
          <p:nvPr>
            <p:ph idx="2" type="title"/>
          </p:nvPr>
        </p:nvSpPr>
        <p:spPr>
          <a:xfrm>
            <a:off x="1094861" y="228287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4" name="Google Shape;194;p18"/>
          <p:cNvSpPr txBox="1"/>
          <p:nvPr>
            <p:ph idx="3" type="subTitle"/>
          </p:nvPr>
        </p:nvSpPr>
        <p:spPr>
          <a:xfrm>
            <a:off x="1094861" y="268802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8"/>
          <p:cNvSpPr txBox="1"/>
          <p:nvPr>
            <p:ph idx="4" type="title"/>
          </p:nvPr>
        </p:nvSpPr>
        <p:spPr>
          <a:xfrm>
            <a:off x="1094861" y="34644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6" name="Google Shape;196;p18"/>
          <p:cNvSpPr txBox="1"/>
          <p:nvPr>
            <p:ph idx="5" type="subTitle"/>
          </p:nvPr>
        </p:nvSpPr>
        <p:spPr>
          <a:xfrm>
            <a:off x="1094861" y="38695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18"/>
          <p:cNvSpPr txBox="1"/>
          <p:nvPr>
            <p:ph idx="6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 txBox="1"/>
          <p:nvPr>
            <p:ph idx="1" type="body"/>
          </p:nvPr>
        </p:nvSpPr>
        <p:spPr>
          <a:xfrm>
            <a:off x="719975" y="1922886"/>
            <a:ext cx="3780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0" name="Google Shape;200;p19"/>
          <p:cNvSpPr txBox="1"/>
          <p:nvPr>
            <p:ph idx="2" type="body"/>
          </p:nvPr>
        </p:nvSpPr>
        <p:spPr>
          <a:xfrm>
            <a:off x="4742425" y="1922886"/>
            <a:ext cx="3681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1" name="Google Shape;201;p19"/>
          <p:cNvSpPr txBox="1"/>
          <p:nvPr>
            <p:ph type="title"/>
          </p:nvPr>
        </p:nvSpPr>
        <p:spPr>
          <a:xfrm>
            <a:off x="720000" y="1521225"/>
            <a:ext cx="3780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2" name="Google Shape;202;p19"/>
          <p:cNvSpPr txBox="1"/>
          <p:nvPr>
            <p:ph idx="3" type="title"/>
          </p:nvPr>
        </p:nvSpPr>
        <p:spPr>
          <a:xfrm>
            <a:off x="4742425" y="1521225"/>
            <a:ext cx="3681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3" name="Google Shape;203;p19"/>
          <p:cNvSpPr txBox="1"/>
          <p:nvPr>
            <p:ph idx="4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04" name="Google Shape;204;p1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05" name="Google Shape;205;p1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1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" name="Google Shape;207;p1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 txBox="1"/>
          <p:nvPr>
            <p:ph type="title"/>
          </p:nvPr>
        </p:nvSpPr>
        <p:spPr>
          <a:xfrm flipH="1">
            <a:off x="1071619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0" name="Google Shape;210;p20"/>
          <p:cNvSpPr txBox="1"/>
          <p:nvPr>
            <p:ph idx="1" type="subTitle"/>
          </p:nvPr>
        </p:nvSpPr>
        <p:spPr>
          <a:xfrm flipH="1">
            <a:off x="1071619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0"/>
          <p:cNvSpPr txBox="1"/>
          <p:nvPr>
            <p:ph idx="2" type="title"/>
          </p:nvPr>
        </p:nvSpPr>
        <p:spPr>
          <a:xfrm flipH="1">
            <a:off x="1071619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20"/>
          <p:cNvSpPr txBox="1"/>
          <p:nvPr>
            <p:ph idx="3" type="subTitle"/>
          </p:nvPr>
        </p:nvSpPr>
        <p:spPr>
          <a:xfrm flipH="1">
            <a:off x="1071619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0"/>
          <p:cNvSpPr txBox="1"/>
          <p:nvPr>
            <p:ph idx="4" type="title"/>
          </p:nvPr>
        </p:nvSpPr>
        <p:spPr>
          <a:xfrm>
            <a:off x="5951681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4" name="Google Shape;214;p20"/>
          <p:cNvSpPr txBox="1"/>
          <p:nvPr>
            <p:ph idx="5" type="subTitle"/>
          </p:nvPr>
        </p:nvSpPr>
        <p:spPr>
          <a:xfrm>
            <a:off x="5951681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0"/>
          <p:cNvSpPr txBox="1"/>
          <p:nvPr>
            <p:ph idx="6" type="title"/>
          </p:nvPr>
        </p:nvSpPr>
        <p:spPr>
          <a:xfrm>
            <a:off x="5951681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" name="Google Shape;216;p20"/>
          <p:cNvSpPr txBox="1"/>
          <p:nvPr>
            <p:ph idx="7" type="subTitle"/>
          </p:nvPr>
        </p:nvSpPr>
        <p:spPr>
          <a:xfrm>
            <a:off x="5951681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0"/>
          <p:cNvSpPr txBox="1"/>
          <p:nvPr>
            <p:ph idx="8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18" name="Google Shape;218;p2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19" name="Google Shape;219;p2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" name="Google Shape;220;p2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" name="Google Shape;221;p2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" name="Google Shape;222;p2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3" name="Google Shape;223;p20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1751250" y="2576650"/>
            <a:ext cx="5641500" cy="535800"/>
          </a:xfrm>
          <a:prstGeom prst="rect">
            <a:avLst/>
          </a:prstGeom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3097150" y="3238237"/>
            <a:ext cx="2949900" cy="713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" name="Google Shape;24;p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" name="Google Shape;25;p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" name="Google Shape;27;p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1" name="Google Shape;31;p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/>
          <p:nvPr>
            <p:ph type="title"/>
          </p:nvPr>
        </p:nvSpPr>
        <p:spPr>
          <a:xfrm>
            <a:off x="1843206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6" name="Google Shape;226;p21"/>
          <p:cNvSpPr txBox="1"/>
          <p:nvPr>
            <p:ph idx="1" type="subTitle"/>
          </p:nvPr>
        </p:nvSpPr>
        <p:spPr>
          <a:xfrm>
            <a:off x="1843206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1"/>
          <p:cNvSpPr txBox="1"/>
          <p:nvPr>
            <p:ph idx="2" type="title"/>
          </p:nvPr>
        </p:nvSpPr>
        <p:spPr>
          <a:xfrm>
            <a:off x="1843206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8" name="Google Shape;228;p21"/>
          <p:cNvSpPr txBox="1"/>
          <p:nvPr>
            <p:ph idx="3" type="subTitle"/>
          </p:nvPr>
        </p:nvSpPr>
        <p:spPr>
          <a:xfrm>
            <a:off x="1843206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1"/>
          <p:cNvSpPr txBox="1"/>
          <p:nvPr>
            <p:ph idx="4" type="title"/>
          </p:nvPr>
        </p:nvSpPr>
        <p:spPr>
          <a:xfrm>
            <a:off x="1843206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0" name="Google Shape;230;p21"/>
          <p:cNvSpPr txBox="1"/>
          <p:nvPr>
            <p:ph idx="5" type="subTitle"/>
          </p:nvPr>
        </p:nvSpPr>
        <p:spPr>
          <a:xfrm>
            <a:off x="1843206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1"/>
          <p:cNvSpPr txBox="1"/>
          <p:nvPr>
            <p:ph idx="6" type="title"/>
          </p:nvPr>
        </p:nvSpPr>
        <p:spPr>
          <a:xfrm>
            <a:off x="6167681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2" name="Google Shape;232;p21"/>
          <p:cNvSpPr txBox="1"/>
          <p:nvPr>
            <p:ph idx="7" type="subTitle"/>
          </p:nvPr>
        </p:nvSpPr>
        <p:spPr>
          <a:xfrm>
            <a:off x="6167681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21"/>
          <p:cNvSpPr txBox="1"/>
          <p:nvPr>
            <p:ph idx="8" type="title"/>
          </p:nvPr>
        </p:nvSpPr>
        <p:spPr>
          <a:xfrm>
            <a:off x="6167681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4" name="Google Shape;234;p21"/>
          <p:cNvSpPr txBox="1"/>
          <p:nvPr>
            <p:ph idx="9" type="subTitle"/>
          </p:nvPr>
        </p:nvSpPr>
        <p:spPr>
          <a:xfrm>
            <a:off x="6167681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21"/>
          <p:cNvSpPr txBox="1"/>
          <p:nvPr>
            <p:ph idx="13" type="title"/>
          </p:nvPr>
        </p:nvSpPr>
        <p:spPr>
          <a:xfrm>
            <a:off x="6167681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6" name="Google Shape;236;p21"/>
          <p:cNvSpPr txBox="1"/>
          <p:nvPr>
            <p:ph idx="14" type="subTitle"/>
          </p:nvPr>
        </p:nvSpPr>
        <p:spPr>
          <a:xfrm>
            <a:off x="6167681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1"/>
          <p:cNvSpPr txBox="1"/>
          <p:nvPr>
            <p:ph idx="15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8" name="Google Shape;238;p2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39" name="Google Shape;239;p2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" name="Google Shape;240;p2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2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2" name="Google Shape;242;p21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 txBox="1"/>
          <p:nvPr>
            <p:ph hasCustomPrompt="1" type="title"/>
          </p:nvPr>
        </p:nvSpPr>
        <p:spPr>
          <a:xfrm>
            <a:off x="2244900" y="541072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5" name="Google Shape;245;p22"/>
          <p:cNvSpPr txBox="1"/>
          <p:nvPr>
            <p:ph idx="1" type="subTitle"/>
          </p:nvPr>
        </p:nvSpPr>
        <p:spPr>
          <a:xfrm>
            <a:off x="2139713" y="143410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246" name="Google Shape;246;p22"/>
          <p:cNvSpPr txBox="1"/>
          <p:nvPr>
            <p:ph hasCustomPrompt="1" idx="2" type="title"/>
          </p:nvPr>
        </p:nvSpPr>
        <p:spPr>
          <a:xfrm>
            <a:off x="1211550" y="1895150"/>
            <a:ext cx="67209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7" name="Google Shape;247;p22"/>
          <p:cNvSpPr txBox="1"/>
          <p:nvPr>
            <p:ph idx="3" type="subTitle"/>
          </p:nvPr>
        </p:nvSpPr>
        <p:spPr>
          <a:xfrm>
            <a:off x="2139775" y="2788175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248" name="Google Shape;248;p22"/>
          <p:cNvSpPr txBox="1"/>
          <p:nvPr>
            <p:ph hasCustomPrompt="1" idx="4" type="title"/>
          </p:nvPr>
        </p:nvSpPr>
        <p:spPr>
          <a:xfrm>
            <a:off x="2244900" y="3283128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9" name="Google Shape;249;p22"/>
          <p:cNvSpPr txBox="1"/>
          <p:nvPr>
            <p:ph idx="5" type="subTitle"/>
          </p:nvPr>
        </p:nvSpPr>
        <p:spPr>
          <a:xfrm>
            <a:off x="2139713" y="417615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grpSp>
        <p:nvGrpSpPr>
          <p:cNvPr id="250" name="Google Shape;250;p2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1" name="Google Shape;251;p2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" name="Google Shape;252;p2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" name="Google Shape;253;p2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" name="Google Shape;254;p2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" name="Google Shape;255;p2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2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7" name="Google Shape;257;p2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3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61" name="Google Shape;261;p2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62" name="Google Shape;262;p23"/>
            <p:cNvCxnSpPr/>
            <p:nvPr/>
          </p:nvCxnSpPr>
          <p:spPr>
            <a:xfrm>
              <a:off x="-21425" y="2571750"/>
              <a:ext cx="64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2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2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5" name="Google Shape;265;p23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"/>
          <p:cNvSpPr txBox="1"/>
          <p:nvPr>
            <p:ph type="title"/>
          </p:nvPr>
        </p:nvSpPr>
        <p:spPr>
          <a:xfrm>
            <a:off x="2295150" y="691800"/>
            <a:ext cx="4553700" cy="1024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8" name="Google Shape;268;p24"/>
          <p:cNvSpPr txBox="1"/>
          <p:nvPr>
            <p:ph idx="1" type="subTitle"/>
          </p:nvPr>
        </p:nvSpPr>
        <p:spPr>
          <a:xfrm>
            <a:off x="2854650" y="1609925"/>
            <a:ext cx="3434700" cy="1426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4"/>
          <p:cNvSpPr txBox="1"/>
          <p:nvPr/>
        </p:nvSpPr>
        <p:spPr>
          <a:xfrm>
            <a:off x="2685596" y="3795016"/>
            <a:ext cx="37728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70" name="Google Shape;270;p2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71" name="Google Shape;271;p2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" name="Google Shape;272;p2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" name="Google Shape;273;p2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2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2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6" name="Google Shape;276;p2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7" name="Google Shape;277;p2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1" name="Google Shape;281;p2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" name="Google Shape;282;p2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2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4" name="Google Shape;284;p2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7" name="Google Shape;287;p26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8" name="Google Shape;288;p2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9" name="Google Shape;289;p2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90" name="Google Shape;290;p2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Char char="●"/>
              <a:defRPr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6" name="Google Shape;36;p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7" name="Google Shape;37;p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" name="Google Shape;38;p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" name="Google Shape;39;p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" name="Google Shape;40;p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3" name="Google Shape;43;p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" name="Google Shape;44;p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" name="Google Shape;45;p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" name="Google Shape;46;p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 txBox="1"/>
          <p:nvPr>
            <p:ph idx="1" type="subTitle"/>
          </p:nvPr>
        </p:nvSpPr>
        <p:spPr>
          <a:xfrm>
            <a:off x="2138887" y="1854447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2" type="subTitle"/>
          </p:nvPr>
        </p:nvSpPr>
        <p:spPr>
          <a:xfrm>
            <a:off x="4267224" y="3232125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3" type="subTitle"/>
          </p:nvPr>
        </p:nvSpPr>
        <p:spPr>
          <a:xfrm>
            <a:off x="5103324" y="1626300"/>
            <a:ext cx="33207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4" type="subTitle"/>
          </p:nvPr>
        </p:nvSpPr>
        <p:spPr>
          <a:xfrm>
            <a:off x="719976" y="3003975"/>
            <a:ext cx="32691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" name="Google Shape;54;p6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" name="Google Shape;55;p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6" name="Google Shape;56;p6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" name="Google Shape;57;p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6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" name="Google Shape;59;p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/>
          <p:nvPr>
            <p:ph idx="1" type="body"/>
          </p:nvPr>
        </p:nvSpPr>
        <p:spPr>
          <a:xfrm>
            <a:off x="707175" y="1728263"/>
            <a:ext cx="3763500" cy="2126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3" name="Google Shape;63;p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64" name="Google Shape;64;p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7" name="Google Shape;67;p7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 txBox="1"/>
          <p:nvPr>
            <p:ph type="title"/>
          </p:nvPr>
        </p:nvSpPr>
        <p:spPr>
          <a:xfrm>
            <a:off x="1546625" y="1307100"/>
            <a:ext cx="6050700" cy="2529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70" name="Google Shape;70;p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71" name="Google Shape;71;p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8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" name="Google Shape;75;p8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" name="Google Shape;76;p8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7" name="Google Shape;77;p8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8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 txBox="1"/>
          <p:nvPr>
            <p:ph type="title"/>
          </p:nvPr>
        </p:nvSpPr>
        <p:spPr>
          <a:xfrm>
            <a:off x="2298750" y="1249600"/>
            <a:ext cx="4546500" cy="9933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" name="Google Shape;81;p9"/>
          <p:cNvSpPr txBox="1"/>
          <p:nvPr>
            <p:ph idx="1" type="subTitle"/>
          </p:nvPr>
        </p:nvSpPr>
        <p:spPr>
          <a:xfrm>
            <a:off x="2298750" y="2412263"/>
            <a:ext cx="4546500" cy="135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2" name="Google Shape;82;p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83" name="Google Shape;83;p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9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" name="Google Shape;86;p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" name="Google Shape;87;p9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9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9" name="Google Shape;89;p9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9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/>
          <p:nvPr/>
        </p:nvSpPr>
        <p:spPr>
          <a:xfrm rot="10800000">
            <a:off x="-34750" y="-29950"/>
            <a:ext cx="9215400" cy="853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0"/>
          <p:cNvSpPr/>
          <p:nvPr/>
        </p:nvSpPr>
        <p:spPr>
          <a:xfrm>
            <a:off x="-34750" y="2591750"/>
            <a:ext cx="9215400" cy="2581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0"/>
          <p:cNvSpPr txBox="1"/>
          <p:nvPr>
            <p:ph type="title"/>
          </p:nvPr>
        </p:nvSpPr>
        <p:spPr>
          <a:xfrm>
            <a:off x="706350" y="3703875"/>
            <a:ext cx="7731300" cy="597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5" name="Google Shape;95;p1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96" name="Google Shape;96;p10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" name="Google Shape;97;p1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" name="Google Shape;98;p1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" name="Google Shape;99;p10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1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1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02" name="Google Shape;102;p10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0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>
            <p:ph type="ctrTitle"/>
          </p:nvPr>
        </p:nvSpPr>
        <p:spPr>
          <a:xfrm>
            <a:off x="769250" y="929099"/>
            <a:ext cx="7609800" cy="16404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Hand Gesture Recognition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Using Haar-Like Features &amp; SCFG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96" name="Google Shape;296;p27"/>
          <p:cNvSpPr txBox="1"/>
          <p:nvPr>
            <p:ph idx="1" type="subTitle"/>
          </p:nvPr>
        </p:nvSpPr>
        <p:spPr>
          <a:xfrm>
            <a:off x="1724250" y="2714800"/>
            <a:ext cx="5695500" cy="1191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Mubtasim Fuad Mozumder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20101463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CSE424 [Task- 02]</a:t>
            </a:r>
            <a:endParaRPr/>
          </a:p>
        </p:txBody>
      </p:sp>
      <p:sp>
        <p:nvSpPr>
          <p:cNvPr id="297" name="Google Shape;297;p27"/>
          <p:cNvSpPr txBox="1"/>
          <p:nvPr>
            <p:ph idx="1" type="subTitle"/>
          </p:nvPr>
        </p:nvSpPr>
        <p:spPr>
          <a:xfrm>
            <a:off x="0" y="-7950"/>
            <a:ext cx="622500" cy="5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sz="14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 sz="14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98" name="Google Shape;298;p27"/>
          <p:cNvSpPr txBox="1"/>
          <p:nvPr>
            <p:ph idx="1" type="subTitle"/>
          </p:nvPr>
        </p:nvSpPr>
        <p:spPr>
          <a:xfrm>
            <a:off x="8521600" y="4618675"/>
            <a:ext cx="622500" cy="5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sz="14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 sz="14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6"/>
          <p:cNvSpPr txBox="1"/>
          <p:nvPr>
            <p:ph idx="1" type="subTitle"/>
          </p:nvPr>
        </p:nvSpPr>
        <p:spPr>
          <a:xfrm>
            <a:off x="712800" y="488250"/>
            <a:ext cx="7484400" cy="41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Gesture Representation: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Sequences of connected hand postures.</a:t>
            </a:r>
            <a:br>
              <a:rPr lang="en" sz="1300"/>
            </a:br>
            <a:r>
              <a:rPr lang="en" sz="1300"/>
              <a:t>** </a:t>
            </a:r>
            <a:r>
              <a:rPr lang="en" sz="1300"/>
              <a:t>SCFG for hierarchical gesture structure.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SCFG Overview: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</a:t>
            </a:r>
            <a:r>
              <a:rPr lang="en" sz="1300"/>
              <a:t>SCFG: Four-tuple structure (VN, VT, PS, S) while using previous SCFG applications in activity recognition.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SCFG vs. HMMs: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</a:t>
            </a:r>
            <a:r>
              <a:rPr lang="en" sz="1300"/>
              <a:t>SCFG's flexibility compared to HMMs. Also SCFG is suitable for diverse gesture modeling.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Implementation: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</a:t>
            </a:r>
            <a:r>
              <a:rPr lang="en" sz="1300"/>
              <a:t>SCFG for hand gesture representation with three gestures generated: "Grasp," "Quote," "J."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Probability-Driven Recognition: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</a:t>
            </a:r>
            <a:r>
              <a:rPr lang="en" sz="1300"/>
              <a:t>Assigning probabilities to production rules</a:t>
            </a:r>
            <a:r>
              <a:rPr lang="en" sz="1300"/>
              <a:t>.</a:t>
            </a:r>
            <a:br>
              <a:rPr lang="en" sz="1300"/>
            </a:br>
            <a:r>
              <a:rPr lang="en" sz="1300"/>
              <a:t>** Controls recognition, </a:t>
            </a:r>
            <a:r>
              <a:rPr lang="en" sz="1300"/>
              <a:t>reduces "unwanted" gestures.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Flexibility </a:t>
            </a: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and</a:t>
            </a: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 Extensibility: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</a:t>
            </a:r>
            <a:r>
              <a:rPr lang="en" sz="1300"/>
              <a:t>SCFG's flexibility for diverse gestures and has potential extension for complex gestures.</a:t>
            </a:r>
            <a:endParaRPr sz="1300"/>
          </a:p>
        </p:txBody>
      </p:sp>
      <p:sp>
        <p:nvSpPr>
          <p:cNvPr id="371" name="Google Shape;371;p36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72" name="Google Shape;372;p36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73" name="Google Shape;373;p36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6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Gesture Recognition using an SCFG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7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6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Gesture Recognition using an SCFG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379" name="Google Shape;37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2400" y="832650"/>
            <a:ext cx="2015100" cy="190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5800" y="2888650"/>
            <a:ext cx="2695209" cy="207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74000" y="832650"/>
            <a:ext cx="2222700" cy="1903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17700" y="832650"/>
            <a:ext cx="2509296" cy="190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7"/>
          <p:cNvSpPr/>
          <p:nvPr/>
        </p:nvSpPr>
        <p:spPr>
          <a:xfrm>
            <a:off x="842414" y="832634"/>
            <a:ext cx="2015100" cy="190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4" name="Google Shape;384;p37"/>
          <p:cNvSpPr/>
          <p:nvPr/>
        </p:nvSpPr>
        <p:spPr>
          <a:xfrm>
            <a:off x="1375850" y="2888450"/>
            <a:ext cx="2695200" cy="2073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5" name="Google Shape;385;p37"/>
          <p:cNvSpPr/>
          <p:nvPr/>
        </p:nvSpPr>
        <p:spPr>
          <a:xfrm>
            <a:off x="6074024" y="832626"/>
            <a:ext cx="2222700" cy="190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6" name="Google Shape;386;p37"/>
          <p:cNvSpPr/>
          <p:nvPr/>
        </p:nvSpPr>
        <p:spPr>
          <a:xfrm>
            <a:off x="3217719" y="832634"/>
            <a:ext cx="2509200" cy="190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87" name="Google Shape;387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420675" y="2912153"/>
            <a:ext cx="3337177" cy="207352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7"/>
          <p:cNvSpPr/>
          <p:nvPr/>
        </p:nvSpPr>
        <p:spPr>
          <a:xfrm>
            <a:off x="4420731" y="2912148"/>
            <a:ext cx="3337800" cy="2073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8"/>
          <p:cNvSpPr txBox="1"/>
          <p:nvPr>
            <p:ph idx="2" type="title"/>
          </p:nvPr>
        </p:nvSpPr>
        <p:spPr>
          <a:xfrm>
            <a:off x="2996575" y="1457077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94" name="Google Shape;394;p38"/>
          <p:cNvSpPr txBox="1"/>
          <p:nvPr>
            <p:ph type="title"/>
          </p:nvPr>
        </p:nvSpPr>
        <p:spPr>
          <a:xfrm>
            <a:off x="1751250" y="2976365"/>
            <a:ext cx="5641500" cy="5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95" name="Google Shape;395;p38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96" name="Google Shape;396;p38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9"/>
          <p:cNvSpPr txBox="1"/>
          <p:nvPr>
            <p:ph idx="1" type="subTitle"/>
          </p:nvPr>
        </p:nvSpPr>
        <p:spPr>
          <a:xfrm>
            <a:off x="712800" y="514500"/>
            <a:ext cx="7477200" cy="41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Two-Level Approach: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Low: Haar-like features + AdaBoost.</a:t>
            </a:r>
            <a:br>
              <a:rPr lang="en" sz="1300"/>
            </a:br>
            <a:r>
              <a:rPr lang="en" sz="1300"/>
              <a:t>** High: SCFG for syntactic analysis.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Low-Level: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Effective Haar-like features with AdaBoost for strong classifier.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Parallel Cascade: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Trained classifiers for real-time recognition along with </a:t>
            </a:r>
            <a:br>
              <a:rPr lang="en" sz="1300"/>
            </a:br>
            <a:r>
              <a:rPr lang="en" sz="1300"/>
              <a:t>high accuracy and speed.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High-Level SCFG: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Converts postures to strings.</a:t>
            </a:r>
            <a:br>
              <a:rPr lang="en" sz="1300"/>
            </a:br>
            <a:r>
              <a:rPr lang="en" sz="1300"/>
              <a:t>** Identifies gestures with probabilities.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Contributions: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Real-time accuracy &amp; flexible gesture control.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System Validation:</a:t>
            </a:r>
            <a:b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/>
              <a:t>** Successful real-time recognition.</a:t>
            </a:r>
            <a:r>
              <a:rPr lang="en" sz="1300"/>
              <a:t>.</a:t>
            </a:r>
            <a:endParaRPr sz="1300"/>
          </a:p>
        </p:txBody>
      </p:sp>
      <p:sp>
        <p:nvSpPr>
          <p:cNvPr id="402" name="Google Shape;402;p39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403" name="Google Shape;403;p39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404" name="Google Shape;404;p39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Conclusion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405" name="Google Shape;40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6100" y="738825"/>
            <a:ext cx="2283875" cy="187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1800" y="2873175"/>
            <a:ext cx="3148075" cy="153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39"/>
          <p:cNvSpPr/>
          <p:nvPr/>
        </p:nvSpPr>
        <p:spPr>
          <a:xfrm>
            <a:off x="5906100" y="738825"/>
            <a:ext cx="2283900" cy="1879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8" name="Google Shape;408;p39"/>
          <p:cNvSpPr/>
          <p:nvPr/>
        </p:nvSpPr>
        <p:spPr>
          <a:xfrm>
            <a:off x="5041800" y="2873175"/>
            <a:ext cx="3148200" cy="1531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0"/>
          <p:cNvSpPr txBox="1"/>
          <p:nvPr>
            <p:ph type="title"/>
          </p:nvPr>
        </p:nvSpPr>
        <p:spPr>
          <a:xfrm>
            <a:off x="1546650" y="1307100"/>
            <a:ext cx="60507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414" name="Google Shape;414;p40"/>
          <p:cNvSpPr txBox="1"/>
          <p:nvPr/>
        </p:nvSpPr>
        <p:spPr>
          <a:xfrm>
            <a:off x="0" y="-7950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415" name="Google Shape;415;p40"/>
          <p:cNvSpPr txBox="1"/>
          <p:nvPr/>
        </p:nvSpPr>
        <p:spPr>
          <a:xfrm>
            <a:off x="8521600" y="4618675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8"/>
          <p:cNvSpPr txBox="1"/>
          <p:nvPr>
            <p:ph idx="2" type="title"/>
          </p:nvPr>
        </p:nvSpPr>
        <p:spPr>
          <a:xfrm>
            <a:off x="2996575" y="1457077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04" name="Google Shape;304;p28"/>
          <p:cNvSpPr txBox="1"/>
          <p:nvPr>
            <p:ph type="title"/>
          </p:nvPr>
        </p:nvSpPr>
        <p:spPr>
          <a:xfrm>
            <a:off x="1751250" y="2976365"/>
            <a:ext cx="5641500" cy="5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05" name="Google Shape;305;p28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06" name="Google Shape;306;p28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9"/>
          <p:cNvSpPr txBox="1"/>
          <p:nvPr>
            <p:ph idx="1" type="subTitle"/>
          </p:nvPr>
        </p:nvSpPr>
        <p:spPr>
          <a:xfrm>
            <a:off x="712800" y="735300"/>
            <a:ext cx="7484400" cy="3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Text-based to VE systems: Progression of interfaces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Hand gestures in VEs:</a:t>
            </a:r>
            <a:r>
              <a:rPr lang="en"/>
              <a:t> Powerful communication modality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Challenges with traditional glove-based devices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Vision-based recognition:</a:t>
            </a:r>
            <a:r>
              <a:rPr lang="en"/>
              <a:t> Real-time solutions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Categories:</a:t>
            </a:r>
            <a:r>
              <a:rPr lang="en"/>
              <a:t> Appearance-based and 3-D model-based approaches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Trade-offs:</a:t>
            </a:r>
            <a:r>
              <a:rPr lang="en"/>
              <a:t> Real-time performance vs. computational complexities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Current challenges:</a:t>
            </a:r>
            <a:r>
              <a:rPr lang="en"/>
              <a:t> Lack of speed and accuracy in recognition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Need for innovative solutions:</a:t>
            </a:r>
            <a:r>
              <a:rPr lang="en"/>
              <a:t> Robust an accessible hand tracking in real-time applications</a:t>
            </a:r>
            <a:endParaRPr/>
          </a:p>
        </p:txBody>
      </p:sp>
      <p:sp>
        <p:nvSpPr>
          <p:cNvPr id="312" name="Google Shape;312;p29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13" name="Google Shape;313;p29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14" name="Google Shape;314;p29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Introduction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0"/>
          <p:cNvSpPr txBox="1"/>
          <p:nvPr>
            <p:ph idx="2" type="title"/>
          </p:nvPr>
        </p:nvSpPr>
        <p:spPr>
          <a:xfrm>
            <a:off x="2996575" y="1457077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0" name="Google Shape;320;p30"/>
          <p:cNvSpPr txBox="1"/>
          <p:nvPr>
            <p:ph type="title"/>
          </p:nvPr>
        </p:nvSpPr>
        <p:spPr>
          <a:xfrm>
            <a:off x="1751250" y="2976365"/>
            <a:ext cx="5641500" cy="5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level Approach</a:t>
            </a:r>
            <a:endParaRPr/>
          </a:p>
        </p:txBody>
      </p:sp>
      <p:sp>
        <p:nvSpPr>
          <p:cNvPr id="321" name="Google Shape;321;p30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22" name="Google Shape;322;p30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1"/>
          <p:cNvSpPr txBox="1"/>
          <p:nvPr>
            <p:ph idx="1" type="subTitle"/>
          </p:nvPr>
        </p:nvSpPr>
        <p:spPr>
          <a:xfrm>
            <a:off x="712800" y="750450"/>
            <a:ext cx="7484400" cy="36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Definitions: </a:t>
            </a:r>
            <a:br>
              <a:rPr lang="en" sz="1300"/>
            </a:br>
            <a:r>
              <a:rPr lang="en" sz="1300"/>
              <a:t>*</a:t>
            </a:r>
            <a:r>
              <a:rPr lang="en" sz="1300"/>
              <a:t>*</a:t>
            </a:r>
            <a:r>
              <a:rPr lang="en" sz="1300"/>
              <a:t> </a:t>
            </a:r>
            <a:r>
              <a:rPr lang="en" sz="1300"/>
              <a:t>Static </a:t>
            </a:r>
            <a:r>
              <a:rPr lang="en" sz="1300"/>
              <a:t>Hand Posture &amp; Dynamic hand gesture sequence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Dynamic Aspect: </a:t>
            </a:r>
            <a:br>
              <a:rPr lang="en" sz="1300"/>
            </a:br>
            <a:r>
              <a:rPr lang="en" sz="1300"/>
              <a:t>** </a:t>
            </a:r>
            <a:r>
              <a:rPr lang="en" sz="1300"/>
              <a:t>Global and local motions &amp; </a:t>
            </a:r>
            <a:r>
              <a:rPr lang="en" sz="1300"/>
              <a:t>Gesture as a composite action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Recognition Problem: </a:t>
            </a:r>
            <a:br>
              <a:rPr lang="en" sz="1300"/>
            </a:br>
            <a:r>
              <a:rPr lang="en" sz="1300"/>
              <a:t>** </a:t>
            </a:r>
            <a:r>
              <a:rPr b="1" lang="en" sz="1300"/>
              <a:t>Two levels: </a:t>
            </a:r>
            <a:r>
              <a:rPr lang="en" sz="1300"/>
              <a:t>Detection and analysis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Image Features:</a:t>
            </a:r>
            <a:br>
              <a:rPr lang="en" sz="1300"/>
            </a:br>
            <a:r>
              <a:rPr lang="en" sz="1300"/>
              <a:t>** </a:t>
            </a:r>
            <a:r>
              <a:rPr lang="en" sz="1300"/>
              <a:t>Skin color and hand shape with challenges of Object distinction, lighting, computational cost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Statistical Approach:</a:t>
            </a:r>
            <a:br>
              <a:rPr lang="en" sz="1300"/>
            </a:br>
            <a:r>
              <a:rPr lang="en" sz="1300"/>
              <a:t>** </a:t>
            </a:r>
            <a:r>
              <a:rPr lang="en" sz="1300"/>
              <a:t>Haar-like features</a:t>
            </a:r>
            <a:br>
              <a:rPr lang="en" sz="1300"/>
            </a:br>
            <a:r>
              <a:rPr lang="en" sz="1300"/>
              <a:t>** </a:t>
            </a:r>
            <a:r>
              <a:rPr lang="en" sz="1300"/>
              <a:t>AdaBoost for accuracy and real-time performance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Syntactic Object Description: </a:t>
            </a:r>
            <a:br>
              <a:rPr lang="en" sz="1300"/>
            </a:br>
            <a:r>
              <a:rPr lang="en" sz="1300"/>
              <a:t>** </a:t>
            </a:r>
            <a:r>
              <a:rPr lang="en" sz="1300"/>
              <a:t>Overcomes quantitative limitations</a:t>
            </a:r>
            <a:br>
              <a:rPr lang="en" sz="1300"/>
            </a:br>
            <a:r>
              <a:rPr lang="en" sz="1300"/>
              <a:t>** </a:t>
            </a:r>
            <a:r>
              <a:rPr lang="en" sz="1300"/>
              <a:t>Grammar-based for hierarchical representation</a:t>
            </a:r>
            <a:endParaRPr sz="1300"/>
          </a:p>
        </p:txBody>
      </p:sp>
      <p:sp>
        <p:nvSpPr>
          <p:cNvPr id="328" name="Google Shape;328;p31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29" name="Google Shape;329;p31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30" name="Google Shape;330;p31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Two level Approach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/>
          <p:nvPr>
            <p:ph idx="2" type="title"/>
          </p:nvPr>
        </p:nvSpPr>
        <p:spPr>
          <a:xfrm>
            <a:off x="2996575" y="1457077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36" name="Google Shape;336;p32"/>
          <p:cNvSpPr txBox="1"/>
          <p:nvPr>
            <p:ph type="title"/>
          </p:nvPr>
        </p:nvSpPr>
        <p:spPr>
          <a:xfrm>
            <a:off x="1751250" y="3035931"/>
            <a:ext cx="5641500" cy="8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Posture Detection using 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/>
              <a:t>Haar-like feature</a:t>
            </a:r>
            <a:endParaRPr sz="2400"/>
          </a:p>
        </p:txBody>
      </p:sp>
      <p:sp>
        <p:nvSpPr>
          <p:cNvPr id="337" name="Google Shape;337;p32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38" name="Google Shape;338;p32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/>
          <p:nvPr>
            <p:ph idx="1" type="subTitle"/>
          </p:nvPr>
        </p:nvSpPr>
        <p:spPr>
          <a:xfrm>
            <a:off x="712800" y="681600"/>
            <a:ext cx="7484400" cy="3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Background:</a:t>
            </a:r>
            <a:br>
              <a:rPr lang="en" sz="1300"/>
            </a:br>
            <a:r>
              <a:rPr lang="en" sz="1300"/>
              <a:t>** Statistical approach with "integral image" and Haar-like features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Features and Integral Image</a:t>
            </a: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: </a:t>
            </a:r>
            <a:br>
              <a:rPr lang="en" sz="1300"/>
            </a:br>
            <a:r>
              <a:rPr lang="en" sz="1300"/>
              <a:t>** </a:t>
            </a:r>
            <a:r>
              <a:rPr lang="en" sz="1300"/>
              <a:t>Efficiently encoding domain knowledge with Enhanced speed compared to raw pixels</a:t>
            </a:r>
            <a:br>
              <a:rPr lang="en" sz="1300"/>
            </a:br>
            <a:r>
              <a:rPr lang="en" sz="1300"/>
              <a:t>** Describe dark-bright area ratios within a kernel while Computing pixel sums efficiently</a:t>
            </a:r>
            <a:br>
              <a:rPr lang="en" sz="1300"/>
            </a:br>
            <a:r>
              <a:rPr lang="en" sz="1300"/>
              <a:t>** Achieves true scale invariance, reducing need for multiscale pyramids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latin typeface="Old Standard TT"/>
                <a:ea typeface="Old Standard TT"/>
                <a:cs typeface="Old Standard TT"/>
                <a:sym typeface="Old Standard TT"/>
              </a:rPr>
              <a:t>AdaBoost Algorithm:</a:t>
            </a:r>
            <a:br>
              <a:rPr lang="en" sz="1300"/>
            </a:br>
            <a:r>
              <a:rPr lang="en" sz="1300"/>
              <a:t>** </a:t>
            </a:r>
            <a:r>
              <a:rPr lang="en" sz="1300"/>
              <a:t>Used for feature selection and also boosts accuracy while maintaining high speed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>
                <a:solidFill>
                  <a:srgbClr val="00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Adaptation for Hand Gestures:</a:t>
            </a:r>
            <a:br>
              <a:rPr b="1" lang="en" sz="1300">
                <a:solidFill>
                  <a:srgbClr val="00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>
                <a:solidFill>
                  <a:srgbClr val="000000"/>
                </a:solidFill>
              </a:rPr>
              <a:t>** Tested with four postures using cascade classifiers</a:t>
            </a:r>
            <a:br>
              <a:rPr lang="en" sz="1300">
                <a:solidFill>
                  <a:srgbClr val="000000"/>
                </a:solidFill>
              </a:rPr>
            </a:br>
            <a:r>
              <a:rPr lang="en" sz="1300">
                <a:solidFill>
                  <a:srgbClr val="000000"/>
                </a:solidFill>
              </a:rPr>
              <a:t>** Achieved high accuracy (97-98%) for various hand gestures </a:t>
            </a:r>
            <a:endParaRPr sz="13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Old Standard TT"/>
              <a:buChar char="●"/>
            </a:pPr>
            <a:r>
              <a:rPr b="1" lang="en" sz="1300">
                <a:solidFill>
                  <a:srgbClr val="00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Robustness and Real-time Recognition:</a:t>
            </a:r>
            <a:br>
              <a:rPr b="1" lang="en" sz="1300">
                <a:solidFill>
                  <a:srgbClr val="00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 sz="1300">
                <a:solidFill>
                  <a:srgbClr val="000000"/>
                </a:solidFill>
              </a:rPr>
              <a:t>** Robust against lighting variations</a:t>
            </a:r>
            <a:br>
              <a:rPr lang="en" sz="1300">
                <a:solidFill>
                  <a:srgbClr val="000000"/>
                </a:solidFill>
              </a:rPr>
            </a:br>
            <a:r>
              <a:rPr lang="en" sz="1300">
                <a:solidFill>
                  <a:srgbClr val="000000"/>
                </a:solidFill>
              </a:rPr>
              <a:t>** Background subtraction for cluttered backgrounds</a:t>
            </a:r>
            <a:br>
              <a:rPr lang="en" sz="1300">
                <a:solidFill>
                  <a:srgbClr val="000000"/>
                </a:solidFill>
              </a:rPr>
            </a:br>
            <a:r>
              <a:rPr lang="en" sz="1300">
                <a:solidFill>
                  <a:srgbClr val="000000"/>
                </a:solidFill>
              </a:rPr>
              <a:t>** Achieved real-time recognition with minimal latency </a:t>
            </a:r>
            <a:endParaRPr sz="1500"/>
          </a:p>
        </p:txBody>
      </p:sp>
      <p:sp>
        <p:nvSpPr>
          <p:cNvPr id="344" name="Google Shape;344;p33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45" name="Google Shape;345;p33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46" name="Google Shape;346;p33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Posture Detection Using Haar-Like Features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4"/>
          <p:cNvSpPr txBox="1"/>
          <p:nvPr/>
        </p:nvSpPr>
        <p:spPr>
          <a:xfrm>
            <a:off x="1724250" y="-7954"/>
            <a:ext cx="5695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Posture Detection Using Haar-Like Features</a:t>
            </a:r>
            <a:endParaRPr i="1" sz="1600"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352" name="Google Shape;35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3133" y="764700"/>
            <a:ext cx="2828241" cy="177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8975" y="764712"/>
            <a:ext cx="2874832" cy="177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84667" y="2713183"/>
            <a:ext cx="2575108" cy="2250317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4"/>
          <p:cNvSpPr/>
          <p:nvPr/>
        </p:nvSpPr>
        <p:spPr>
          <a:xfrm>
            <a:off x="3384687" y="2713150"/>
            <a:ext cx="2574900" cy="2250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6" name="Google Shape;356;p34"/>
          <p:cNvSpPr/>
          <p:nvPr/>
        </p:nvSpPr>
        <p:spPr>
          <a:xfrm>
            <a:off x="4888967" y="764704"/>
            <a:ext cx="2874900" cy="1779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7" name="Google Shape;357;p34"/>
          <p:cNvSpPr/>
          <p:nvPr/>
        </p:nvSpPr>
        <p:spPr>
          <a:xfrm>
            <a:off x="1643272" y="764685"/>
            <a:ext cx="2828100" cy="1779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 txBox="1"/>
          <p:nvPr>
            <p:ph idx="2" type="title"/>
          </p:nvPr>
        </p:nvSpPr>
        <p:spPr>
          <a:xfrm>
            <a:off x="2996575" y="1457077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63" name="Google Shape;363;p35"/>
          <p:cNvSpPr txBox="1"/>
          <p:nvPr>
            <p:ph type="title"/>
          </p:nvPr>
        </p:nvSpPr>
        <p:spPr>
          <a:xfrm>
            <a:off x="1751250" y="2976375"/>
            <a:ext cx="5641500" cy="8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Gesture Recognition using an SCFG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364" name="Google Shape;364;p35"/>
          <p:cNvSpPr txBox="1"/>
          <p:nvPr/>
        </p:nvSpPr>
        <p:spPr>
          <a:xfrm>
            <a:off x="0" y="-7950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65" name="Google Shape;365;p35"/>
          <p:cNvSpPr txBox="1"/>
          <p:nvPr/>
        </p:nvSpPr>
        <p:spPr>
          <a:xfrm>
            <a:off x="8431200" y="4618675"/>
            <a:ext cx="7128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91919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>
              <a:solidFill>
                <a:srgbClr val="191919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rmal Research Paper Slideshow by Slidesgo">
  <a:themeElements>
    <a:clrScheme name="Simple Light">
      <a:dk1>
        <a:srgbClr val="191919"/>
      </a:dk1>
      <a:lt1>
        <a:srgbClr val="FFFFFF"/>
      </a:lt1>
      <a:dk2>
        <a:srgbClr val="DDD9D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